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gu3qJtLsVELAM9xA+cTvIw7Y75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0"/>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 name="Google Shape;11;p2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0"/>
          <p:cNvGrpSpPr/>
          <p:nvPr/>
        </p:nvGrpSpPr>
        <p:grpSpPr>
          <a:xfrm>
            <a:off x="830392" y="1191256"/>
            <a:ext cx="745763" cy="45826"/>
            <a:chOff x="4580561" y="2589004"/>
            <a:chExt cx="1064464" cy="25200"/>
          </a:xfrm>
        </p:grpSpPr>
        <p:sp>
          <p:nvSpPr>
            <p:cNvPr id="13" name="Google Shape;13;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2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0"/>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9" name="Google Shape;19;p2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Customized for </a:t>
            </a:r>
            <a:r>
              <a:rPr b="1" i="0" lang="en-GB"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20" name="Google Shape;20;p20"/>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04" name="Shape 104"/>
        <p:cNvGrpSpPr/>
        <p:nvPr/>
      </p:nvGrpSpPr>
      <p:grpSpPr>
        <a:xfrm>
          <a:off x="0" y="0"/>
          <a:ext cx="0" cy="0"/>
          <a:chOff x="0" y="0"/>
          <a:chExt cx="0" cy="0"/>
        </a:xfrm>
      </p:grpSpPr>
      <p:sp>
        <p:nvSpPr>
          <p:cNvPr id="105" name="Google Shape;105;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07" name="Google Shape;107;p2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2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9" name="Google Shape;109;p2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0" name="Google Shape;110;p2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11" name="Google Shape;111;p29"/>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30"/>
          <p:cNvGrpSpPr/>
          <p:nvPr/>
        </p:nvGrpSpPr>
        <p:grpSpPr>
          <a:xfrm>
            <a:off x="830392" y="1191256"/>
            <a:ext cx="745763" cy="45826"/>
            <a:chOff x="4580561" y="2589004"/>
            <a:chExt cx="1064464" cy="25200"/>
          </a:xfrm>
        </p:grpSpPr>
        <p:sp>
          <p:nvSpPr>
            <p:cNvPr id="115" name="Google Shape;115;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3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8" name="Google Shape;118;p3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9" name="Google Shape;119;p3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3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2" name="Google Shape;122;p3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3" name="Google Shape;123;p3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4" name="Google Shape;124;p3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5" name="Shape 125"/>
        <p:cNvGrpSpPr/>
        <p:nvPr/>
      </p:nvGrpSpPr>
      <p:grpSpPr>
        <a:xfrm>
          <a:off x="0" y="0"/>
          <a:ext cx="0" cy="0"/>
          <a:chOff x="0" y="0"/>
          <a:chExt cx="0" cy="0"/>
        </a:xfrm>
      </p:grpSpPr>
      <p:grpSp>
        <p:nvGrpSpPr>
          <p:cNvPr id="126" name="Google Shape;126;p31"/>
          <p:cNvGrpSpPr/>
          <p:nvPr/>
        </p:nvGrpSpPr>
        <p:grpSpPr>
          <a:xfrm>
            <a:off x="830392" y="4169130"/>
            <a:ext cx="745763" cy="45826"/>
            <a:chOff x="4580561" y="2589004"/>
            <a:chExt cx="1064464" cy="25200"/>
          </a:xfrm>
        </p:grpSpPr>
        <p:sp>
          <p:nvSpPr>
            <p:cNvPr id="127" name="Google Shape;127;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3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0" name="Google Shape;13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31" name="Google Shape;131;p3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3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3" name="Google Shape;133;p3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4" name="Google Shape;134;p3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3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32"/>
          <p:cNvGrpSpPr/>
          <p:nvPr/>
        </p:nvGrpSpPr>
        <p:grpSpPr>
          <a:xfrm>
            <a:off x="830392" y="1191256"/>
            <a:ext cx="745763" cy="45826"/>
            <a:chOff x="4580561" y="2589004"/>
            <a:chExt cx="1064464" cy="25200"/>
          </a:xfrm>
        </p:grpSpPr>
        <p:sp>
          <p:nvSpPr>
            <p:cNvPr id="138" name="Google Shape;138;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3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1" name="Google Shape;141;p3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2" name="Google Shape;142;p3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3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3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6" name="Google Shape;146;p3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7" name="Google Shape;147;p3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3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0" name="Google Shape;150;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3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3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3" name="Google Shape;153;p3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4" name="Google Shape;154;p3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5" name="Shape 155"/>
        <p:cNvGrpSpPr/>
        <p:nvPr/>
      </p:nvGrpSpPr>
      <p:grpSpPr>
        <a:xfrm>
          <a:off x="0" y="0"/>
          <a:ext cx="0" cy="0"/>
          <a:chOff x="0" y="0"/>
          <a:chExt cx="0" cy="0"/>
        </a:xfrm>
      </p:grpSpPr>
      <p:grpSp>
        <p:nvGrpSpPr>
          <p:cNvPr id="156" name="Google Shape;156;p34"/>
          <p:cNvGrpSpPr/>
          <p:nvPr/>
        </p:nvGrpSpPr>
        <p:grpSpPr>
          <a:xfrm>
            <a:off x="830392" y="4169130"/>
            <a:ext cx="745763" cy="45826"/>
            <a:chOff x="4580561" y="2589004"/>
            <a:chExt cx="1064464" cy="25200"/>
          </a:xfrm>
        </p:grpSpPr>
        <p:sp>
          <p:nvSpPr>
            <p:cNvPr id="157" name="Google Shape;157;p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34"/>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60" name="Google Shape;160;p34"/>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61" name="Google Shape;161;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62" name="Google Shape;162;p3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3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64" name="Google Shape;164;p3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65" name="Google Shape;165;p3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3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3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0" name="Google Shape;170;p3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71" name="Google Shape;171;p3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 name="Shape 21"/>
        <p:cNvGrpSpPr/>
        <p:nvPr/>
      </p:nvGrpSpPr>
      <p:grpSpPr>
        <a:xfrm>
          <a:off x="0" y="0"/>
          <a:ext cx="0" cy="0"/>
          <a:chOff x="0" y="0"/>
          <a:chExt cx="0" cy="0"/>
        </a:xfrm>
      </p:grpSpPr>
      <p:sp>
        <p:nvSpPr>
          <p:cNvPr id="22" name="Google Shape;22;p21"/>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23" name="Google Shape;23;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21"/>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25" name="Google Shape;25;p21"/>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Customized for </a:t>
            </a:r>
            <a:r>
              <a:rPr b="1" i="0" lang="en-GB"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26" name="Google Shape;26;p21"/>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7" name="Shape 27"/>
        <p:cNvGrpSpPr/>
        <p:nvPr/>
      </p:nvGrpSpPr>
      <p:grpSpPr>
        <a:xfrm>
          <a:off x="0" y="0"/>
          <a:ext cx="0" cy="0"/>
          <a:chOff x="0" y="0"/>
          <a:chExt cx="0" cy="0"/>
        </a:xfrm>
      </p:grpSpPr>
      <p:grpSp>
        <p:nvGrpSpPr>
          <p:cNvPr id="28" name="Google Shape;28;p22"/>
          <p:cNvGrpSpPr/>
          <p:nvPr/>
        </p:nvGrpSpPr>
        <p:grpSpPr>
          <a:xfrm>
            <a:off x="830392" y="1191256"/>
            <a:ext cx="745763" cy="45826"/>
            <a:chOff x="4580561" y="2589004"/>
            <a:chExt cx="1064464" cy="25200"/>
          </a:xfrm>
        </p:grpSpPr>
        <p:sp>
          <p:nvSpPr>
            <p:cNvPr id="29" name="Google Shape;29;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2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22">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 name="Google Shape;34;p22">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35" name="Google Shape;35;p22">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36" name="Google Shape;36;p22">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37" name="Shape 37"/>
        <p:cNvGrpSpPr/>
        <p:nvPr/>
      </p:nvGrpSpPr>
      <p:grpSpPr>
        <a:xfrm>
          <a:off x="0" y="0"/>
          <a:ext cx="0" cy="0"/>
          <a:chOff x="0" y="0"/>
          <a:chExt cx="0" cy="0"/>
        </a:xfrm>
      </p:grpSpPr>
      <p:pic>
        <p:nvPicPr>
          <p:cNvPr descr="shutterstock_31891705.jpg" id="38" name="Google Shape;38;p23"/>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39" name="Google Shape;39;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23">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 name="Google Shape;42;p2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43" name="Google Shape;43;p2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44" name="Google Shape;44;p2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45" name="Google Shape;45;p23"/>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24"/>
          <p:cNvGrpSpPr/>
          <p:nvPr/>
        </p:nvGrpSpPr>
        <p:grpSpPr>
          <a:xfrm>
            <a:off x="830392" y="1191256"/>
            <a:ext cx="745763" cy="45826"/>
            <a:chOff x="4580561" y="2589004"/>
            <a:chExt cx="1064464" cy="25200"/>
          </a:xfrm>
        </p:grpSpPr>
        <p:sp>
          <p:nvSpPr>
            <p:cNvPr id="49" name="Google Shape;49;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2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2" name="Google Shape;52;p2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3" name="Google Shape;53;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24">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24">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56" name="Google Shape;56;p24">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57" name="Google Shape;57;p24">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25"/>
          <p:cNvGrpSpPr/>
          <p:nvPr/>
        </p:nvGrpSpPr>
        <p:grpSpPr>
          <a:xfrm>
            <a:off x="830392" y="1191256"/>
            <a:ext cx="745763" cy="45826"/>
            <a:chOff x="4580561" y="2589004"/>
            <a:chExt cx="1064464" cy="25200"/>
          </a:xfrm>
        </p:grpSpPr>
        <p:sp>
          <p:nvSpPr>
            <p:cNvPr id="61" name="Google Shape;61;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2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4" name="Google Shape;64;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2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2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7" name="Google Shape;67;p2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8" name="Google Shape;68;p2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69" name="Shape 69"/>
        <p:cNvGrpSpPr/>
        <p:nvPr/>
      </p:nvGrpSpPr>
      <p:grpSpPr>
        <a:xfrm>
          <a:off x="0" y="0"/>
          <a:ext cx="0" cy="0"/>
          <a:chOff x="0" y="0"/>
          <a:chExt cx="0" cy="0"/>
        </a:xfrm>
      </p:grpSpPr>
      <p:pic>
        <p:nvPicPr>
          <p:cNvPr descr="shutterstock_429987889_edited.jpg" id="70" name="Google Shape;70;p26"/>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71" name="Google Shape;71;p2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26"/>
          <p:cNvGrpSpPr/>
          <p:nvPr/>
        </p:nvGrpSpPr>
        <p:grpSpPr>
          <a:xfrm>
            <a:off x="830392" y="1191256"/>
            <a:ext cx="745763" cy="45826"/>
            <a:chOff x="4580561" y="2589004"/>
            <a:chExt cx="1064464" cy="25200"/>
          </a:xfrm>
        </p:grpSpPr>
        <p:sp>
          <p:nvSpPr>
            <p:cNvPr id="73" name="Google Shape;73;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2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76" name="Google Shape;76;p2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7" name="Google Shape;77;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26">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26">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0" name="Google Shape;80;p26">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1" name="Google Shape;81;p26">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2" name="Shape 82"/>
        <p:cNvGrpSpPr/>
        <p:nvPr/>
      </p:nvGrpSpPr>
      <p:grpSpPr>
        <a:xfrm>
          <a:off x="0" y="0"/>
          <a:ext cx="0" cy="0"/>
          <a:chOff x="0" y="0"/>
          <a:chExt cx="0" cy="0"/>
        </a:xfrm>
      </p:grpSpPr>
      <p:grpSp>
        <p:nvGrpSpPr>
          <p:cNvPr id="83" name="Google Shape;83;p27"/>
          <p:cNvGrpSpPr/>
          <p:nvPr/>
        </p:nvGrpSpPr>
        <p:grpSpPr>
          <a:xfrm>
            <a:off x="830392" y="1191256"/>
            <a:ext cx="745763" cy="45826"/>
            <a:chOff x="4580561" y="2589004"/>
            <a:chExt cx="1064464" cy="25200"/>
          </a:xfrm>
        </p:grpSpPr>
        <p:sp>
          <p:nvSpPr>
            <p:cNvPr id="84" name="Google Shape;84;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7" name="Google Shape;87;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27">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2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90" name="Google Shape;90;p2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91" name="Google Shape;91;p2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28"/>
          <p:cNvGrpSpPr/>
          <p:nvPr/>
        </p:nvGrpSpPr>
        <p:grpSpPr>
          <a:xfrm>
            <a:off x="830392" y="1191256"/>
            <a:ext cx="745763" cy="45826"/>
            <a:chOff x="4580561" y="2589004"/>
            <a:chExt cx="1064464" cy="25200"/>
          </a:xfrm>
        </p:grpSpPr>
        <p:sp>
          <p:nvSpPr>
            <p:cNvPr id="95" name="Google Shape;95;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8" name="Google Shape;98;p2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9" name="Google Shape;99;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2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 name="Google Shape;101;p2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2" name="Google Shape;102;p2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3" name="Google Shape;103;p2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google.com/imgres?imgurl=https%3A%2F%2Fwww.informit.com%2Fcontent%2Fimages%2Fchap1_9780133438642%2FelementLinks%2F01fig08.jpg&amp;imgrefurl=https%3A%2F%2Fwww.informit.com%2Farticles%2Farticle.aspx%3Fp%3D2167438%26seqNum%3D9&amp;tbnid=QZPxrm0lseBt-M&amp;vet=12ahUKEwjIx_6q5aftAhWC0nMBHdXNDOQQMygCegQIARAy..i&amp;docid=UXGggAPUXQSuIM&amp;w=360&amp;h=199&amp;q=Tyres%20as%20dependent%20demand%20goods&amp;ved=2ahUKEwjIx_6q5aftAhWC0nMBHdXNDOQQMygCegQIAR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
          <p:cNvSpPr txBox="1"/>
          <p:nvPr>
            <p:ph type="ctrTitle"/>
          </p:nvPr>
        </p:nvSpPr>
        <p:spPr>
          <a:xfrm>
            <a:off x="729450" y="1322450"/>
            <a:ext cx="48909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sz="4800">
                <a:solidFill>
                  <a:srgbClr val="000000"/>
                </a:solidFill>
              </a:rPr>
              <a:t>Economics of Tyre Market</a:t>
            </a:r>
            <a:endParaRPr/>
          </a:p>
        </p:txBody>
      </p:sp>
      <p:sp>
        <p:nvSpPr>
          <p:cNvPr id="177" name="Google Shape;177;p1"/>
          <p:cNvSpPr txBox="1"/>
          <p:nvPr>
            <p:ph idx="1" type="subTitle"/>
          </p:nvPr>
        </p:nvSpPr>
        <p:spPr>
          <a:xfrm>
            <a:off x="729563" y="2998272"/>
            <a:ext cx="48909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GB" sz="1400"/>
              <a:t>GROUP 32</a:t>
            </a:r>
            <a:endParaRPr b="1" sz="1400"/>
          </a:p>
        </p:txBody>
      </p:sp>
      <p:sp>
        <p:nvSpPr>
          <p:cNvPr id="178" name="Google Shape;178;p1"/>
          <p:cNvSpPr txBox="1"/>
          <p:nvPr/>
        </p:nvSpPr>
        <p:spPr>
          <a:xfrm>
            <a:off x="192275" y="157750"/>
            <a:ext cx="8951700" cy="20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
          <p:cNvSpPr txBox="1"/>
          <p:nvPr>
            <p:ph type="title"/>
          </p:nvPr>
        </p:nvSpPr>
        <p:spPr>
          <a:xfrm>
            <a:off x="730000" y="1318650"/>
            <a:ext cx="3636600" cy="57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India vs Global</a:t>
            </a:r>
            <a:endParaRPr/>
          </a:p>
        </p:txBody>
      </p:sp>
      <p:sp>
        <p:nvSpPr>
          <p:cNvPr id="249" name="Google Shape;249;p10"/>
          <p:cNvSpPr txBox="1"/>
          <p:nvPr>
            <p:ph idx="1" type="body"/>
          </p:nvPr>
        </p:nvSpPr>
        <p:spPr>
          <a:xfrm>
            <a:off x="721225" y="1838875"/>
            <a:ext cx="3636600" cy="85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300"/>
              <a:buNone/>
            </a:pPr>
            <a:r>
              <a:rPr lang="en-GB" sz="1100">
                <a:solidFill>
                  <a:srgbClr val="000000"/>
                </a:solidFill>
              </a:rPr>
              <a:t>China was leading the global tyre market in 2017 accounting for almost 49% of the total tyre manufacturing. Europe, the United States, India and Japan are other leading countries which accounts for major tyre production. </a:t>
            </a:r>
            <a:endParaRPr sz="1100">
              <a:solidFill>
                <a:srgbClr val="000000"/>
              </a:solidFill>
            </a:endParaRPr>
          </a:p>
        </p:txBody>
      </p:sp>
      <p:sp>
        <p:nvSpPr>
          <p:cNvPr id="250" name="Google Shape;250;p10"/>
          <p:cNvSpPr txBox="1"/>
          <p:nvPr/>
        </p:nvSpPr>
        <p:spPr>
          <a:xfrm>
            <a:off x="721230" y="2973397"/>
            <a:ext cx="3636600" cy="261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rgbClr val="000000"/>
              </a:buClr>
              <a:buSzPts val="1000"/>
              <a:buFont typeface="Arial"/>
              <a:buNone/>
            </a:pPr>
            <a:r>
              <a:rPr b="1" i="0" lang="en-GB" sz="1000" u="none" cap="none" strike="noStrike">
                <a:solidFill>
                  <a:schemeClr val="dk1"/>
                </a:solidFill>
                <a:latin typeface="Lato"/>
                <a:ea typeface="Lato"/>
                <a:cs typeface="Lato"/>
                <a:sym typeface="Lato"/>
              </a:rPr>
              <a:t>01    | </a:t>
            </a:r>
            <a:r>
              <a:rPr b="0" i="0" lang="en-GB" sz="1000" u="none" cap="none" strike="noStrike">
                <a:solidFill>
                  <a:srgbClr val="000000"/>
                </a:solidFill>
                <a:latin typeface="Lato"/>
                <a:ea typeface="Lato"/>
                <a:cs typeface="Lato"/>
                <a:sym typeface="Lato"/>
              </a:rPr>
              <a:t>  </a:t>
            </a:r>
            <a:r>
              <a:rPr b="0" i="0" lang="en-GB" sz="1100" u="none" cap="none" strike="noStrike">
                <a:solidFill>
                  <a:srgbClr val="000000"/>
                </a:solidFill>
                <a:latin typeface="Arial"/>
                <a:ea typeface="Arial"/>
                <a:cs typeface="Arial"/>
                <a:sym typeface="Arial"/>
              </a:rPr>
              <a:t>Indian tyre industry has almost doubled from ~Rs 30,000 crores in 2010-11 to ~Rs 59,500 crores in 2017-18 of which 90-95% came from the domestic markets.</a:t>
            </a:r>
            <a:endParaRPr b="0" i="0" sz="1400" u="none" cap="none" strike="noStrike">
              <a:solidFill>
                <a:srgbClr val="000000"/>
              </a:solidFill>
              <a:latin typeface="Arial"/>
              <a:ea typeface="Arial"/>
              <a:cs typeface="Arial"/>
              <a:sym typeface="Arial"/>
            </a:endParaRPr>
          </a:p>
        </p:txBody>
      </p:sp>
      <p:sp>
        <p:nvSpPr>
          <p:cNvPr id="251" name="Google Shape;251;p10"/>
          <p:cNvSpPr txBox="1"/>
          <p:nvPr/>
        </p:nvSpPr>
        <p:spPr>
          <a:xfrm>
            <a:off x="721230" y="3860572"/>
            <a:ext cx="3636600" cy="261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000"/>
              <a:buFont typeface="Arial"/>
              <a:buNone/>
            </a:pPr>
            <a:r>
              <a:rPr b="1" i="0" lang="en-GB" sz="1000" u="none" cap="none" strike="noStrike">
                <a:solidFill>
                  <a:schemeClr val="dk1"/>
                </a:solidFill>
                <a:latin typeface="Lato"/>
                <a:ea typeface="Lato"/>
                <a:cs typeface="Lato"/>
                <a:sym typeface="Lato"/>
              </a:rPr>
              <a:t>02    | </a:t>
            </a:r>
            <a:r>
              <a:rPr b="0" i="0" lang="en-GB" sz="1000" u="none" cap="none" strike="noStrike">
                <a:solidFill>
                  <a:srgbClr val="000000"/>
                </a:solidFill>
                <a:latin typeface="Lato"/>
                <a:ea typeface="Lato"/>
                <a:cs typeface="Lato"/>
                <a:sym typeface="Lato"/>
              </a:rPr>
              <a:t> </a:t>
            </a:r>
            <a:r>
              <a:rPr b="0" i="0" lang="en-GB" sz="1100" u="none" cap="none" strike="noStrike">
                <a:solidFill>
                  <a:srgbClr val="000000"/>
                </a:solidFill>
                <a:latin typeface="Arial"/>
                <a:ea typeface="Arial"/>
                <a:cs typeface="Arial"/>
                <a:sym typeface="Arial"/>
              </a:rPr>
              <a:t>The global tyre market reached a total volume of 3.2 Billion Units in the year 2019, growing at a CAGR of around 4% during 2014-2019, and is expected to reach a volume of 4.2 Billion Units in the year of 2025. </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1600"/>
              </a:spcBef>
              <a:spcAft>
                <a:spcPts val="1600"/>
              </a:spcAft>
              <a:buClr>
                <a:srgbClr val="000000"/>
              </a:buClr>
              <a:buSzPts val="1000"/>
              <a:buFont typeface="Arial"/>
              <a:buNone/>
            </a:pPr>
            <a:r>
              <a:t/>
            </a:r>
            <a:endParaRPr b="0" i="0" sz="1000" u="none" cap="none" strike="noStrike">
              <a:solidFill>
                <a:srgbClr val="000000"/>
              </a:solidFill>
              <a:latin typeface="Lato"/>
              <a:ea typeface="Lato"/>
              <a:cs typeface="Lato"/>
              <a:sym typeface="Lato"/>
            </a:endParaRPr>
          </a:p>
        </p:txBody>
      </p:sp>
      <p:pic>
        <p:nvPicPr>
          <p:cNvPr id="252" name="Google Shape;252;p10"/>
          <p:cNvPicPr preferRelativeResize="0"/>
          <p:nvPr/>
        </p:nvPicPr>
        <p:blipFill rotWithShape="1">
          <a:blip r:embed="rId3">
            <a:alphaModFix/>
          </a:blip>
          <a:srcRect b="0" l="13926" r="0" t="0"/>
          <a:stretch/>
        </p:blipFill>
        <p:spPr>
          <a:xfrm>
            <a:off x="4646125" y="1713800"/>
            <a:ext cx="3988800" cy="278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type="title"/>
          </p:nvPr>
        </p:nvSpPr>
        <p:spPr>
          <a:xfrm>
            <a:off x="730725" y="1318650"/>
            <a:ext cx="38934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Competition in India </a:t>
            </a:r>
            <a:endParaRPr b="0"/>
          </a:p>
        </p:txBody>
      </p:sp>
      <p:sp>
        <p:nvSpPr>
          <p:cNvPr id="258" name="Google Shape;258;p11"/>
          <p:cNvSpPr txBox="1"/>
          <p:nvPr>
            <p:ph idx="1" type="body"/>
          </p:nvPr>
        </p:nvSpPr>
        <p:spPr>
          <a:xfrm>
            <a:off x="380075" y="2280425"/>
            <a:ext cx="4908900" cy="21456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MRF has been the leading Indian tire manufacturer for more than three decades. </a:t>
            </a:r>
            <a:endParaRPr sz="1200">
              <a:solidFill>
                <a:srgbClr val="000000"/>
              </a:solidFill>
            </a:endParaRPr>
          </a:p>
          <a:p>
            <a:pPr indent="0" lvl="0" marL="0" rtl="0" algn="just">
              <a:lnSpc>
                <a:spcPct val="100000"/>
              </a:lnSpc>
              <a:spcBef>
                <a:spcPts val="0"/>
              </a:spcBef>
              <a:spcAft>
                <a:spcPts val="0"/>
              </a:spcAft>
              <a:buSzPts val="1300"/>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Apollo has emerged the strongest contender for market leadership, and has grown its revenue by almost 40% in past four years.</a:t>
            </a:r>
            <a:endParaRPr sz="1200">
              <a:solidFill>
                <a:srgbClr val="000000"/>
              </a:solidFill>
            </a:endParaRPr>
          </a:p>
          <a:p>
            <a:pPr indent="0" lvl="0" marL="0" rtl="0" algn="just">
              <a:lnSpc>
                <a:spcPct val="100000"/>
              </a:lnSpc>
              <a:spcBef>
                <a:spcPts val="0"/>
              </a:spcBef>
              <a:spcAft>
                <a:spcPts val="0"/>
              </a:spcAft>
              <a:buSzPts val="1300"/>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JK Tyre, India’s biggest commercial vehicle tyre manufacturer is depending on the growing replacement market. </a:t>
            </a:r>
            <a:endParaRPr sz="1200">
              <a:solidFill>
                <a:srgbClr val="000000"/>
              </a:solidFill>
            </a:endParaRPr>
          </a:p>
        </p:txBody>
      </p:sp>
      <p:pic>
        <p:nvPicPr>
          <p:cNvPr id="259" name="Google Shape;259;p11"/>
          <p:cNvPicPr preferRelativeResize="0"/>
          <p:nvPr/>
        </p:nvPicPr>
        <p:blipFill rotWithShape="1">
          <a:blip r:embed="rId3">
            <a:alphaModFix/>
          </a:blip>
          <a:srcRect b="0" l="0" r="0" t="0"/>
          <a:stretch/>
        </p:blipFill>
        <p:spPr>
          <a:xfrm>
            <a:off x="5288975" y="1943913"/>
            <a:ext cx="3739301" cy="281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2"/>
          <p:cNvSpPr txBox="1"/>
          <p:nvPr>
            <p:ph type="title"/>
          </p:nvPr>
        </p:nvSpPr>
        <p:spPr>
          <a:xfrm>
            <a:off x="730725" y="1318650"/>
            <a:ext cx="5415600" cy="103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Government Policies and Import/Export</a:t>
            </a:r>
            <a:endParaRPr b="0"/>
          </a:p>
        </p:txBody>
      </p:sp>
      <p:pic>
        <p:nvPicPr>
          <p:cNvPr id="265" name="Google Shape;265;p12"/>
          <p:cNvPicPr preferRelativeResize="0"/>
          <p:nvPr/>
        </p:nvPicPr>
        <p:blipFill rotWithShape="1">
          <a:blip r:embed="rId3">
            <a:alphaModFix/>
          </a:blip>
          <a:srcRect b="0" l="4717" r="4725" t="19627"/>
          <a:stretch/>
        </p:blipFill>
        <p:spPr>
          <a:xfrm>
            <a:off x="5639625" y="482850"/>
            <a:ext cx="3507875" cy="4660650"/>
          </a:xfrm>
          <a:prstGeom prst="rect">
            <a:avLst/>
          </a:prstGeom>
          <a:noFill/>
          <a:ln>
            <a:noFill/>
          </a:ln>
        </p:spPr>
      </p:pic>
      <p:sp>
        <p:nvSpPr>
          <p:cNvPr id="266" name="Google Shape;266;p12"/>
          <p:cNvSpPr txBox="1"/>
          <p:nvPr>
            <p:ph idx="1" type="body"/>
          </p:nvPr>
        </p:nvSpPr>
        <p:spPr>
          <a:xfrm>
            <a:off x="730725" y="2353050"/>
            <a:ext cx="4404900" cy="21456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Import duty changed over time from being liberal to strict and again shifting towards a more liberal approach while encouraging export. India, at present, exports to over a 100 countries.</a:t>
            </a:r>
            <a:br>
              <a:rPr lang="en-GB" sz="1200">
                <a:solidFill>
                  <a:srgbClr val="000000"/>
                </a:solidFill>
              </a:rPr>
            </a:b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Currently, finished products can be imported at a much lesser duty (&lt;10%) than Natural Rubber (~25%) which is the primary raw material and short in supply in India. This is one major factor hindering domestic manufacture.</a:t>
            </a:r>
            <a:endParaRPr sz="1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0" name="Shape 270"/>
        <p:cNvGrpSpPr/>
        <p:nvPr/>
      </p:nvGrpSpPr>
      <p:grpSpPr>
        <a:xfrm>
          <a:off x="0" y="0"/>
          <a:ext cx="0" cy="0"/>
          <a:chOff x="0" y="0"/>
          <a:chExt cx="0" cy="0"/>
        </a:xfrm>
      </p:grpSpPr>
      <p:sp>
        <p:nvSpPr>
          <p:cNvPr id="271" name="Google Shape;271;p13"/>
          <p:cNvSpPr txBox="1"/>
          <p:nvPr>
            <p:ph idx="4294967295" type="body"/>
          </p:nvPr>
        </p:nvSpPr>
        <p:spPr>
          <a:xfrm>
            <a:off x="729450" y="2108300"/>
            <a:ext cx="7010100" cy="17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GB" sz="4800">
                <a:solidFill>
                  <a:schemeClr val="lt1"/>
                </a:solidFill>
                <a:latin typeface="Raleway"/>
                <a:ea typeface="Raleway"/>
                <a:cs typeface="Raleway"/>
                <a:sym typeface="Raleway"/>
              </a:rPr>
              <a:t>Present </a:t>
            </a:r>
            <a:endParaRPr b="1" sz="4800">
              <a:solidFill>
                <a:schemeClr val="lt1"/>
              </a:solidFill>
              <a:latin typeface="Raleway"/>
              <a:ea typeface="Raleway"/>
              <a:cs typeface="Raleway"/>
              <a:sym typeface="Raleway"/>
            </a:endParaRPr>
          </a:p>
          <a:p>
            <a:pPr indent="0" lvl="0" marL="0" rtl="0" algn="l">
              <a:lnSpc>
                <a:spcPct val="100000"/>
              </a:lnSpc>
              <a:spcBef>
                <a:spcPts val="0"/>
              </a:spcBef>
              <a:spcAft>
                <a:spcPts val="0"/>
              </a:spcAft>
              <a:buSzPts val="1300"/>
              <a:buNone/>
            </a:pPr>
            <a:r>
              <a:rPr b="1" lang="en-GB" sz="4800">
                <a:solidFill>
                  <a:schemeClr val="lt1"/>
                </a:solidFill>
                <a:latin typeface="Raleway"/>
                <a:ea typeface="Raleway"/>
                <a:cs typeface="Raleway"/>
                <a:sym typeface="Raleway"/>
              </a:rPr>
              <a:t>and Future</a:t>
            </a:r>
            <a:endParaRPr sz="3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ph type="title"/>
          </p:nvPr>
        </p:nvSpPr>
        <p:spPr>
          <a:xfrm>
            <a:off x="730725" y="1318650"/>
            <a:ext cx="38934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Circular Economy</a:t>
            </a:r>
            <a:endParaRPr b="0"/>
          </a:p>
        </p:txBody>
      </p:sp>
      <p:sp>
        <p:nvSpPr>
          <p:cNvPr id="277" name="Google Shape;277;p14"/>
          <p:cNvSpPr txBox="1"/>
          <p:nvPr>
            <p:ph idx="1" type="body"/>
          </p:nvPr>
        </p:nvSpPr>
        <p:spPr>
          <a:xfrm>
            <a:off x="380075" y="2280425"/>
            <a:ext cx="4908900" cy="2461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Focuses on reducing wastage and sustainable and longevity of products because every year millions of tons of used tyres are discarded as waste.</a:t>
            </a:r>
            <a:endParaRPr sz="1200">
              <a:solidFill>
                <a:srgbClr val="000000"/>
              </a:solidFill>
            </a:endParaRPr>
          </a:p>
          <a:p>
            <a:pPr indent="0" lvl="0" marL="0" rtl="0" algn="just">
              <a:lnSpc>
                <a:spcPct val="100000"/>
              </a:lnSpc>
              <a:spcBef>
                <a:spcPts val="0"/>
              </a:spcBef>
              <a:spcAft>
                <a:spcPts val="0"/>
              </a:spcAft>
              <a:buSzPts val="1300"/>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Retreading is an ideal example of the circular economy as it diminishes roughly 160 kg of waste for each tire retreaded twice and saves 104 kg crude materials, all while accomplishing CO2 reserve funds.</a:t>
            </a:r>
            <a:endParaRPr sz="1200">
              <a:solidFill>
                <a:srgbClr val="000000"/>
              </a:solidFill>
            </a:endParaRPr>
          </a:p>
          <a:p>
            <a:pPr indent="0" lvl="0" marL="0" rtl="0" algn="just">
              <a:lnSpc>
                <a:spcPct val="100000"/>
              </a:lnSpc>
              <a:spcBef>
                <a:spcPts val="0"/>
              </a:spcBef>
              <a:spcAft>
                <a:spcPts val="0"/>
              </a:spcAft>
              <a:buSzPts val="1300"/>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It will keep a check on the demand-supply equilibrium by ensuring continuous supply.</a:t>
            </a:r>
            <a:endParaRPr sz="1200">
              <a:solidFill>
                <a:srgbClr val="000000"/>
              </a:solidFill>
            </a:endParaRPr>
          </a:p>
        </p:txBody>
      </p:sp>
      <p:pic>
        <p:nvPicPr>
          <p:cNvPr id="278" name="Google Shape;278;p14"/>
          <p:cNvPicPr preferRelativeResize="0"/>
          <p:nvPr/>
        </p:nvPicPr>
        <p:blipFill rotWithShape="1">
          <a:blip r:embed="rId3">
            <a:alphaModFix/>
          </a:blip>
          <a:srcRect b="0" l="0" r="0" t="0"/>
          <a:stretch/>
        </p:blipFill>
        <p:spPr>
          <a:xfrm>
            <a:off x="5442863" y="2172875"/>
            <a:ext cx="3550224" cy="23606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txBox="1"/>
          <p:nvPr>
            <p:ph type="title"/>
          </p:nvPr>
        </p:nvSpPr>
        <p:spPr>
          <a:xfrm flipH="1">
            <a:off x="943500" y="1255813"/>
            <a:ext cx="3628500" cy="57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Marketing Strategy </a:t>
            </a:r>
            <a:endParaRPr b="0"/>
          </a:p>
        </p:txBody>
      </p:sp>
      <p:sp>
        <p:nvSpPr>
          <p:cNvPr id="284" name="Google Shape;284;p15"/>
          <p:cNvSpPr txBox="1"/>
          <p:nvPr>
            <p:ph idx="1" type="body"/>
          </p:nvPr>
        </p:nvSpPr>
        <p:spPr>
          <a:xfrm>
            <a:off x="1071425" y="2053791"/>
            <a:ext cx="6458700" cy="27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a:solidFill>
                  <a:srgbClr val="000000"/>
                </a:solidFill>
              </a:rPr>
              <a:t>APOLLO</a:t>
            </a:r>
            <a:endParaRPr b="1">
              <a:solidFill>
                <a:srgbClr val="000000"/>
              </a:solidFill>
            </a:endParaRPr>
          </a:p>
          <a:p>
            <a:pPr indent="-311150" lvl="0" marL="457200" rtl="0" algn="l">
              <a:lnSpc>
                <a:spcPct val="115000"/>
              </a:lnSpc>
              <a:spcBef>
                <a:spcPts val="1600"/>
              </a:spcBef>
              <a:spcAft>
                <a:spcPts val="0"/>
              </a:spcAft>
              <a:buClr>
                <a:srgbClr val="000000"/>
              </a:buClr>
              <a:buSzPts val="1300"/>
              <a:buChar char="●"/>
            </a:pPr>
            <a:r>
              <a:rPr lang="en-GB">
                <a:solidFill>
                  <a:srgbClr val="000000"/>
                </a:solidFill>
              </a:rPr>
              <a:t>Product Leadership. </a:t>
            </a:r>
            <a:endParaRPr>
              <a:solidFill>
                <a:srgbClr val="000000"/>
              </a:solidFill>
            </a:endParaRPr>
          </a:p>
          <a:p>
            <a:pPr indent="-311150" lvl="0" marL="457200" rtl="0" algn="l">
              <a:lnSpc>
                <a:spcPct val="115000"/>
              </a:lnSpc>
              <a:spcBef>
                <a:spcPts val="0"/>
              </a:spcBef>
              <a:spcAft>
                <a:spcPts val="0"/>
              </a:spcAft>
              <a:buClr>
                <a:srgbClr val="000000"/>
              </a:buClr>
              <a:buSzPts val="1300"/>
              <a:buChar char="●"/>
            </a:pPr>
            <a:r>
              <a:rPr lang="en-GB">
                <a:solidFill>
                  <a:srgbClr val="000000"/>
                </a:solidFill>
              </a:rPr>
              <a:t>Customer intimacy. </a:t>
            </a:r>
            <a:endParaRPr>
              <a:solidFill>
                <a:srgbClr val="000000"/>
              </a:solidFill>
            </a:endParaRPr>
          </a:p>
          <a:p>
            <a:pPr indent="-311150" lvl="0" marL="457200" rtl="0" algn="l">
              <a:lnSpc>
                <a:spcPct val="115000"/>
              </a:lnSpc>
              <a:spcBef>
                <a:spcPts val="0"/>
              </a:spcBef>
              <a:spcAft>
                <a:spcPts val="0"/>
              </a:spcAft>
              <a:buClr>
                <a:srgbClr val="000000"/>
              </a:buClr>
              <a:buSzPts val="1300"/>
              <a:buChar char="●"/>
            </a:pPr>
            <a:r>
              <a:rPr lang="en-GB">
                <a:solidFill>
                  <a:srgbClr val="000000"/>
                </a:solidFill>
              </a:rPr>
              <a:t>Operations excellence. </a:t>
            </a:r>
            <a:endParaRPr>
              <a:solidFill>
                <a:srgbClr val="000000"/>
              </a:solidFill>
            </a:endParaRPr>
          </a:p>
          <a:p>
            <a:pPr indent="0" lvl="0" marL="0" rtl="0" algn="l">
              <a:lnSpc>
                <a:spcPct val="115000"/>
              </a:lnSpc>
              <a:spcBef>
                <a:spcPts val="1600"/>
              </a:spcBef>
              <a:spcAft>
                <a:spcPts val="0"/>
              </a:spcAft>
              <a:buSzPts val="1300"/>
              <a:buNone/>
            </a:pPr>
            <a:r>
              <a:rPr b="1" lang="en-GB">
                <a:solidFill>
                  <a:srgbClr val="000000"/>
                </a:solidFill>
              </a:rPr>
              <a:t>MRF</a:t>
            </a:r>
            <a:endParaRPr b="1">
              <a:solidFill>
                <a:srgbClr val="000000"/>
              </a:solidFill>
            </a:endParaRPr>
          </a:p>
          <a:p>
            <a:pPr indent="-311150" lvl="0" marL="457200" rtl="0" algn="l">
              <a:lnSpc>
                <a:spcPct val="115000"/>
              </a:lnSpc>
              <a:spcBef>
                <a:spcPts val="1600"/>
              </a:spcBef>
              <a:spcAft>
                <a:spcPts val="0"/>
              </a:spcAft>
              <a:buClr>
                <a:srgbClr val="000000"/>
              </a:buClr>
              <a:buSzPts val="1300"/>
              <a:buChar char="●"/>
            </a:pPr>
            <a:r>
              <a:rPr lang="en-GB">
                <a:solidFill>
                  <a:srgbClr val="000000"/>
                </a:solidFill>
              </a:rPr>
              <a:t>Masters at Pull strategy. </a:t>
            </a:r>
            <a:endParaRPr>
              <a:solidFill>
                <a:srgbClr val="000000"/>
              </a:solidFill>
            </a:endParaRPr>
          </a:p>
          <a:p>
            <a:pPr indent="-311150" lvl="0" marL="457200" rtl="0" algn="l">
              <a:lnSpc>
                <a:spcPct val="115000"/>
              </a:lnSpc>
              <a:spcBef>
                <a:spcPts val="0"/>
              </a:spcBef>
              <a:spcAft>
                <a:spcPts val="0"/>
              </a:spcAft>
              <a:buClr>
                <a:srgbClr val="000000"/>
              </a:buClr>
              <a:buSzPts val="1300"/>
              <a:buChar char="●"/>
            </a:pPr>
            <a:r>
              <a:rPr lang="en-GB">
                <a:solidFill>
                  <a:srgbClr val="000000"/>
                </a:solidFill>
              </a:rPr>
              <a:t>Publicity campaigns and ATL promotional methods.</a:t>
            </a:r>
            <a:endParaRPr>
              <a:solidFill>
                <a:srgbClr val="000000"/>
              </a:solidFill>
            </a:endParaRPr>
          </a:p>
          <a:p>
            <a:pPr indent="-311150" lvl="0" marL="457200" rtl="0" algn="l">
              <a:lnSpc>
                <a:spcPct val="115000"/>
              </a:lnSpc>
              <a:spcBef>
                <a:spcPts val="0"/>
              </a:spcBef>
              <a:spcAft>
                <a:spcPts val="0"/>
              </a:spcAft>
              <a:buClr>
                <a:srgbClr val="000000"/>
              </a:buClr>
              <a:buSzPts val="1300"/>
              <a:buChar char="●"/>
            </a:pPr>
            <a:r>
              <a:rPr lang="en-GB">
                <a:solidFill>
                  <a:srgbClr val="000000"/>
                </a:solidFill>
              </a:rPr>
              <a:t>Pioneered the practice of heavy advertising and promotion in the tyre industry.</a:t>
            </a:r>
            <a:endParaRPr>
              <a:solidFill>
                <a:srgbClr val="000000"/>
              </a:solidFill>
            </a:endParaRPr>
          </a:p>
        </p:txBody>
      </p:sp>
      <p:pic>
        <p:nvPicPr>
          <p:cNvPr id="285" name="Google Shape;285;p15"/>
          <p:cNvPicPr preferRelativeResize="0"/>
          <p:nvPr/>
        </p:nvPicPr>
        <p:blipFill rotWithShape="1">
          <a:blip r:embed="rId3">
            <a:alphaModFix/>
          </a:blip>
          <a:srcRect b="0" l="0" r="0" t="0"/>
          <a:stretch/>
        </p:blipFill>
        <p:spPr>
          <a:xfrm>
            <a:off x="4951075" y="1207700"/>
            <a:ext cx="3665029" cy="280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Covid Effects</a:t>
            </a:r>
            <a:endParaRPr/>
          </a:p>
        </p:txBody>
      </p:sp>
      <p:sp>
        <p:nvSpPr>
          <p:cNvPr id="291" name="Google Shape;291;p16"/>
          <p:cNvSpPr txBox="1"/>
          <p:nvPr>
            <p:ph idx="1" type="body"/>
          </p:nvPr>
        </p:nvSpPr>
        <p:spPr>
          <a:xfrm>
            <a:off x="730000" y="1971100"/>
            <a:ext cx="4558200" cy="25686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industry faces problems on the supply part and the product manufacturing momentum. So the result of this tyre industry revenue is estimated to grow at a lower rate of 3-4 percent in FY2020 in comparison to FY2019 and FY2018.</a:t>
            </a:r>
            <a:endParaRPr sz="1100">
              <a:solidFill>
                <a:srgbClr val="000000"/>
              </a:solidFill>
              <a:latin typeface="Arial"/>
              <a:ea typeface="Arial"/>
              <a:cs typeface="Arial"/>
              <a:sym typeface="Arial"/>
            </a:endParaRPr>
          </a:p>
          <a:p>
            <a:pPr indent="0" lvl="0" marL="457200" rtl="0" algn="just">
              <a:lnSpc>
                <a:spcPct val="115000"/>
              </a:lnSpc>
              <a:spcBef>
                <a:spcPts val="0"/>
              </a:spcBef>
              <a:spcAft>
                <a:spcPts val="0"/>
              </a:spcAft>
              <a:buSzPts val="1300"/>
              <a:buNone/>
            </a:pPr>
            <a:r>
              <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There will be a major growth shown in domestic tyre industries. Despite the pandemic there will be continuous demands of tyre from the rural and semi urban areas.</a:t>
            </a:r>
            <a:endParaRPr sz="1100">
              <a:solidFill>
                <a:srgbClr val="000000"/>
              </a:solidFill>
              <a:latin typeface="Arial"/>
              <a:ea typeface="Arial"/>
              <a:cs typeface="Arial"/>
              <a:sym typeface="Arial"/>
            </a:endParaRPr>
          </a:p>
          <a:p>
            <a:pPr indent="0" lvl="0" marL="457200" rtl="0" algn="just">
              <a:lnSpc>
                <a:spcPct val="115000"/>
              </a:lnSpc>
              <a:spcBef>
                <a:spcPts val="0"/>
              </a:spcBef>
              <a:spcAft>
                <a:spcPts val="0"/>
              </a:spcAft>
              <a:buSzPts val="1300"/>
              <a:buNone/>
            </a:pPr>
            <a:r>
              <a:t/>
            </a:r>
            <a:endParaRPr sz="1100">
              <a:solidFill>
                <a:srgbClr val="000000"/>
              </a:solidFill>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According to MRF, some experts estimate that auto industry volumes will be down by 25% in financial year 2021.</a:t>
            </a:r>
            <a:endParaRPr sz="1100">
              <a:solidFill>
                <a:srgbClr val="000000"/>
              </a:solidFill>
              <a:latin typeface="Arial"/>
              <a:ea typeface="Arial"/>
              <a:cs typeface="Arial"/>
              <a:sym typeface="Arial"/>
            </a:endParaRPr>
          </a:p>
          <a:p>
            <a:pPr indent="0" lvl="0" marL="457200" rtl="0" algn="just">
              <a:lnSpc>
                <a:spcPct val="115000"/>
              </a:lnSpc>
              <a:spcBef>
                <a:spcPts val="0"/>
              </a:spcBef>
              <a:spcAft>
                <a:spcPts val="0"/>
              </a:spcAft>
              <a:buSzPts val="1300"/>
              <a:buNone/>
            </a:pPr>
            <a:r>
              <a:t/>
            </a:r>
            <a:endParaRPr sz="1100">
              <a:solidFill>
                <a:srgbClr val="000000"/>
              </a:solidFill>
              <a:latin typeface="Arial"/>
              <a:ea typeface="Arial"/>
              <a:cs typeface="Arial"/>
              <a:sym typeface="Arial"/>
            </a:endParaRPr>
          </a:p>
        </p:txBody>
      </p:sp>
      <p:pic>
        <p:nvPicPr>
          <p:cNvPr id="292" name="Google Shape;292;p16"/>
          <p:cNvPicPr preferRelativeResize="0"/>
          <p:nvPr/>
        </p:nvPicPr>
        <p:blipFill rotWithShape="1">
          <a:blip r:embed="rId3">
            <a:alphaModFix/>
          </a:blip>
          <a:srcRect b="0" l="0" r="0" t="0"/>
          <a:stretch/>
        </p:blipFill>
        <p:spPr>
          <a:xfrm>
            <a:off x="5502500" y="2054725"/>
            <a:ext cx="3440850" cy="215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7"/>
          <p:cNvSpPr txBox="1"/>
          <p:nvPr>
            <p:ph type="title"/>
          </p:nvPr>
        </p:nvSpPr>
        <p:spPr>
          <a:xfrm>
            <a:off x="730725" y="1318650"/>
            <a:ext cx="3893400" cy="68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R&amp;D , Growth</a:t>
            </a:r>
            <a:endParaRPr/>
          </a:p>
          <a:p>
            <a:pPr indent="0" lvl="0" marL="0" rtl="0" algn="l">
              <a:lnSpc>
                <a:spcPct val="100000"/>
              </a:lnSpc>
              <a:spcBef>
                <a:spcPts val="0"/>
              </a:spcBef>
              <a:spcAft>
                <a:spcPts val="0"/>
              </a:spcAft>
              <a:buSzPts val="2600"/>
              <a:buNone/>
            </a:pPr>
            <a:r>
              <a:t/>
            </a:r>
            <a:endParaRPr b="0"/>
          </a:p>
        </p:txBody>
      </p:sp>
      <p:sp>
        <p:nvSpPr>
          <p:cNvPr id="298" name="Google Shape;298;p17"/>
          <p:cNvSpPr txBox="1"/>
          <p:nvPr>
            <p:ph idx="1" type="body"/>
          </p:nvPr>
        </p:nvSpPr>
        <p:spPr>
          <a:xfrm>
            <a:off x="721225" y="2005350"/>
            <a:ext cx="3893400" cy="295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200">
                <a:solidFill>
                  <a:srgbClr val="000000"/>
                </a:solidFill>
              </a:rPr>
              <a:t>Indian tyre industry has made remarkable progress in recent years.There  is one image which shows some company’s progress and its future.</a:t>
            </a:r>
            <a:endParaRPr sz="1200">
              <a:solidFill>
                <a:srgbClr val="000000"/>
              </a:solidFill>
            </a:endParaRPr>
          </a:p>
          <a:p>
            <a:pPr indent="-304800" lvl="0" marL="457200" rtl="0" algn="just">
              <a:lnSpc>
                <a:spcPct val="115000"/>
              </a:lnSpc>
              <a:spcBef>
                <a:spcPts val="1600"/>
              </a:spcBef>
              <a:spcAft>
                <a:spcPts val="0"/>
              </a:spcAft>
              <a:buClr>
                <a:srgbClr val="000000"/>
              </a:buClr>
              <a:buSzPts val="1200"/>
              <a:buChar char="●"/>
            </a:pPr>
            <a:r>
              <a:rPr lang="en-GB" sz="1200">
                <a:solidFill>
                  <a:srgbClr val="000000"/>
                </a:solidFill>
              </a:rPr>
              <a:t>Growth of automobile industry,capacity expansion,large distribution,increment in the use of radial tyres are some main factors which are responsible for the growth of tyre industry.</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GB" sz="1200">
                <a:solidFill>
                  <a:srgbClr val="000000"/>
                </a:solidFill>
              </a:rPr>
              <a:t>If we tackle upcoming challenges like </a:t>
            </a:r>
            <a:r>
              <a:rPr b="1" lang="en-GB" sz="1200">
                <a:solidFill>
                  <a:srgbClr val="000000"/>
                </a:solidFill>
              </a:rPr>
              <a:t>competition with low cost manufacturing tyre countries,volatility in price of raw materials,higher interest rate</a:t>
            </a:r>
            <a:r>
              <a:rPr lang="en-GB" sz="1200">
                <a:solidFill>
                  <a:srgbClr val="000000"/>
                </a:solidFill>
              </a:rPr>
              <a:t> very carefully then tyre industry’s future looks very bright.</a:t>
            </a:r>
            <a:endParaRPr sz="1200">
              <a:solidFill>
                <a:srgbClr val="000000"/>
              </a:solidFill>
            </a:endParaRPr>
          </a:p>
          <a:p>
            <a:pPr indent="0" lvl="0" marL="0" rtl="0" algn="l">
              <a:lnSpc>
                <a:spcPct val="115000"/>
              </a:lnSpc>
              <a:spcBef>
                <a:spcPts val="1600"/>
              </a:spcBef>
              <a:spcAft>
                <a:spcPts val="1600"/>
              </a:spcAft>
              <a:buSzPts val="1300"/>
              <a:buNone/>
            </a:pPr>
            <a:r>
              <a:t/>
            </a:r>
            <a:endParaRPr sz="1100">
              <a:solidFill>
                <a:srgbClr val="000000"/>
              </a:solidFill>
            </a:endParaRPr>
          </a:p>
        </p:txBody>
      </p:sp>
      <p:pic>
        <p:nvPicPr>
          <p:cNvPr id="299" name="Google Shape;299;p17"/>
          <p:cNvPicPr preferRelativeResize="0"/>
          <p:nvPr/>
        </p:nvPicPr>
        <p:blipFill rotWithShape="1">
          <a:blip r:embed="rId3">
            <a:alphaModFix/>
          </a:blip>
          <a:srcRect b="0" l="0" r="0" t="0"/>
          <a:stretch/>
        </p:blipFill>
        <p:spPr>
          <a:xfrm>
            <a:off x="4797350" y="2005350"/>
            <a:ext cx="4013776" cy="295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5" name="Google Shape;305;p18"/>
          <p:cNvSpPr txBox="1"/>
          <p:nvPr/>
        </p:nvSpPr>
        <p:spPr>
          <a:xfrm>
            <a:off x="7091025" y="3030775"/>
            <a:ext cx="2052900" cy="2112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Oswald"/>
                <a:ea typeface="Oswald"/>
                <a:cs typeface="Oswald"/>
                <a:sym typeface="Oswald"/>
              </a:rPr>
              <a:t>   </a:t>
            </a:r>
            <a:endParaRPr b="0" i="0" sz="6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000000"/>
                </a:solidFill>
                <a:latin typeface="Oswald"/>
                <a:ea typeface="Oswald"/>
                <a:cs typeface="Oswald"/>
                <a:sym typeface="Oswald"/>
              </a:rPr>
              <a:t>Fin.</a:t>
            </a:r>
            <a:endParaRPr b="0" i="0" sz="6000" u="none" cap="none" strike="noStrike">
              <a:solidFill>
                <a:srgbClr val="000000"/>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2"/>
          <p:cNvSpPr txBox="1"/>
          <p:nvPr>
            <p:ph type="title"/>
          </p:nvPr>
        </p:nvSpPr>
        <p:spPr>
          <a:xfrm>
            <a:off x="1308150" y="1318650"/>
            <a:ext cx="7110000" cy="81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sz="4000"/>
              <a:t>INDEX</a:t>
            </a:r>
            <a:endParaRPr sz="4000"/>
          </a:p>
        </p:txBody>
      </p:sp>
      <p:sp>
        <p:nvSpPr>
          <p:cNvPr id="184" name="Google Shape;184;p2"/>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Overview</a:t>
            </a:r>
            <a:endParaRPr b="0" i="0" sz="1300" u="none" cap="none" strike="noStrike">
              <a:solidFill>
                <a:srgbClr val="FFFFFF"/>
              </a:solidFill>
              <a:latin typeface="Raleway"/>
              <a:ea typeface="Raleway"/>
              <a:cs typeface="Raleway"/>
              <a:sym typeface="Raleway"/>
            </a:endParaRPr>
          </a:p>
        </p:txBody>
      </p:sp>
      <p:sp>
        <p:nvSpPr>
          <p:cNvPr id="185" name="Google Shape;185;p2"/>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Market Division</a:t>
            </a:r>
            <a:endParaRPr b="0" i="0" sz="1300" u="none" cap="none" strike="noStrike">
              <a:solidFill>
                <a:srgbClr val="FFFFFF"/>
              </a:solidFill>
              <a:latin typeface="Raleway"/>
              <a:ea typeface="Raleway"/>
              <a:cs typeface="Raleway"/>
              <a:sym typeface="Raleway"/>
            </a:endParaRPr>
          </a:p>
        </p:txBody>
      </p:sp>
      <p:sp>
        <p:nvSpPr>
          <p:cNvPr id="186" name="Google Shape;186;p2"/>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Demand-Supply</a:t>
            </a:r>
            <a:endParaRPr b="0" i="0" sz="1300" u="none" cap="none" strike="noStrike">
              <a:solidFill>
                <a:srgbClr val="FFFFFF"/>
              </a:solidFill>
              <a:latin typeface="Raleway"/>
              <a:ea typeface="Raleway"/>
              <a:cs typeface="Raleway"/>
              <a:sym typeface="Raleway"/>
            </a:endParaRPr>
          </a:p>
        </p:txBody>
      </p:sp>
      <p:sp>
        <p:nvSpPr>
          <p:cNvPr id="187" name="Google Shape;187;p2"/>
          <p:cNvSpPr txBox="1"/>
          <p:nvPr/>
        </p:nvSpPr>
        <p:spPr>
          <a:xfrm>
            <a:off x="3422938" y="2257182"/>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GDP</a:t>
            </a:r>
            <a:endParaRPr b="0" i="0" sz="1300" u="none" cap="none" strike="noStrike">
              <a:solidFill>
                <a:srgbClr val="FFFFFF"/>
              </a:solidFill>
              <a:latin typeface="Raleway"/>
              <a:ea typeface="Raleway"/>
              <a:cs typeface="Raleway"/>
              <a:sym typeface="Raleway"/>
            </a:endParaRPr>
          </a:p>
        </p:txBody>
      </p:sp>
      <p:sp>
        <p:nvSpPr>
          <p:cNvPr id="188" name="Google Shape;188;p2"/>
          <p:cNvSpPr txBox="1"/>
          <p:nvPr/>
        </p:nvSpPr>
        <p:spPr>
          <a:xfrm>
            <a:off x="3422945" y="2704919"/>
            <a:ext cx="1634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India vs Global</a:t>
            </a:r>
            <a:endParaRPr b="0" i="0" sz="1300" u="none" cap="none" strike="noStrike">
              <a:solidFill>
                <a:srgbClr val="FFFFFF"/>
              </a:solidFill>
              <a:latin typeface="Raleway"/>
              <a:ea typeface="Raleway"/>
              <a:cs typeface="Raleway"/>
              <a:sym typeface="Raleway"/>
            </a:endParaRPr>
          </a:p>
        </p:txBody>
      </p:sp>
      <p:sp>
        <p:nvSpPr>
          <p:cNvPr id="189" name="Google Shape;189;p2"/>
          <p:cNvSpPr txBox="1"/>
          <p:nvPr/>
        </p:nvSpPr>
        <p:spPr>
          <a:xfrm>
            <a:off x="3422945" y="3106619"/>
            <a:ext cx="1634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Competition</a:t>
            </a:r>
            <a:endParaRPr b="0" i="0" sz="1300" u="none" cap="none" strike="noStrike">
              <a:solidFill>
                <a:srgbClr val="FFFFFF"/>
              </a:solidFill>
              <a:latin typeface="Raleway"/>
              <a:ea typeface="Raleway"/>
              <a:cs typeface="Raleway"/>
              <a:sym typeface="Raleway"/>
            </a:endParaRPr>
          </a:p>
        </p:txBody>
      </p:sp>
      <p:sp>
        <p:nvSpPr>
          <p:cNvPr id="190" name="Google Shape;190;p2"/>
          <p:cNvSpPr txBox="1"/>
          <p:nvPr/>
        </p:nvSpPr>
        <p:spPr>
          <a:xfrm>
            <a:off x="3422945" y="3508319"/>
            <a:ext cx="1634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Import/Export</a:t>
            </a:r>
            <a:endParaRPr b="0" i="0" sz="1300" u="none" cap="none" strike="noStrike">
              <a:solidFill>
                <a:srgbClr val="FFFFFF"/>
              </a:solidFill>
              <a:latin typeface="Raleway"/>
              <a:ea typeface="Raleway"/>
              <a:cs typeface="Raleway"/>
              <a:sym typeface="Raleway"/>
            </a:endParaRPr>
          </a:p>
        </p:txBody>
      </p:sp>
      <p:sp>
        <p:nvSpPr>
          <p:cNvPr id="191" name="Google Shape;191;p2"/>
          <p:cNvSpPr txBox="1"/>
          <p:nvPr/>
        </p:nvSpPr>
        <p:spPr>
          <a:xfrm>
            <a:off x="5579032" y="2257194"/>
            <a:ext cx="1634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Circular Economy</a:t>
            </a:r>
            <a:endParaRPr b="0" i="0" sz="1300" u="none" cap="none" strike="noStrike">
              <a:solidFill>
                <a:srgbClr val="FFFFFF"/>
              </a:solidFill>
              <a:latin typeface="Raleway"/>
              <a:ea typeface="Raleway"/>
              <a:cs typeface="Raleway"/>
              <a:sym typeface="Raleway"/>
            </a:endParaRPr>
          </a:p>
        </p:txBody>
      </p:sp>
      <p:sp>
        <p:nvSpPr>
          <p:cNvPr id="192" name="Google Shape;192;p2"/>
          <p:cNvSpPr txBox="1"/>
          <p:nvPr/>
        </p:nvSpPr>
        <p:spPr>
          <a:xfrm>
            <a:off x="5579035" y="2704919"/>
            <a:ext cx="12411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Strategies</a:t>
            </a:r>
            <a:endParaRPr b="0" i="0" sz="1300" u="none" cap="none" strike="noStrike">
              <a:solidFill>
                <a:srgbClr val="FFFFFF"/>
              </a:solidFill>
              <a:latin typeface="Raleway"/>
              <a:ea typeface="Raleway"/>
              <a:cs typeface="Raleway"/>
              <a:sym typeface="Raleway"/>
            </a:endParaRPr>
          </a:p>
        </p:txBody>
      </p:sp>
      <p:sp>
        <p:nvSpPr>
          <p:cNvPr id="193" name="Google Shape;193;p2"/>
          <p:cNvSpPr txBox="1"/>
          <p:nvPr/>
        </p:nvSpPr>
        <p:spPr>
          <a:xfrm>
            <a:off x="5579035" y="3106619"/>
            <a:ext cx="12411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COVID</a:t>
            </a:r>
            <a:endParaRPr b="0" i="0" sz="1300" u="none" cap="none" strike="noStrike">
              <a:solidFill>
                <a:srgbClr val="FFFFFF"/>
              </a:solidFill>
              <a:latin typeface="Raleway"/>
              <a:ea typeface="Raleway"/>
              <a:cs typeface="Raleway"/>
              <a:sym typeface="Raleway"/>
            </a:endParaRPr>
          </a:p>
        </p:txBody>
      </p:sp>
      <p:sp>
        <p:nvSpPr>
          <p:cNvPr id="194" name="Google Shape;194;p2"/>
          <p:cNvSpPr txBox="1"/>
          <p:nvPr/>
        </p:nvSpPr>
        <p:spPr>
          <a:xfrm>
            <a:off x="5579035" y="3508319"/>
            <a:ext cx="12411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Future</a:t>
            </a:r>
            <a:endParaRPr b="0" i="0" sz="1300" u="none" cap="none" strike="noStrike">
              <a:solidFill>
                <a:srgbClr val="FFFFFF"/>
              </a:solidFill>
              <a:latin typeface="Raleway"/>
              <a:ea typeface="Raleway"/>
              <a:cs typeface="Raleway"/>
              <a:sym typeface="Raleway"/>
            </a:endParaRPr>
          </a:p>
        </p:txBody>
      </p:sp>
      <p:sp>
        <p:nvSpPr>
          <p:cNvPr id="195" name="Google Shape;195;p2"/>
          <p:cNvSpPr txBox="1"/>
          <p:nvPr/>
        </p:nvSpPr>
        <p:spPr>
          <a:xfrm>
            <a:off x="1308138" y="3508332"/>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Raleway"/>
                <a:ea typeface="Raleway"/>
                <a:cs typeface="Raleway"/>
                <a:sym typeface="Raleway"/>
              </a:rPr>
              <a:t>Dependent Good</a:t>
            </a:r>
            <a:endParaRPr b="0" i="0" sz="1300" u="none" cap="none" strike="noStrike">
              <a:solidFill>
                <a:srgbClr val="FFFFFF"/>
              </a:solidFill>
              <a:latin typeface="Raleway"/>
              <a:ea typeface="Raleway"/>
              <a:cs typeface="Raleway"/>
              <a:sym typeface="Raleway"/>
            </a:endParaRPr>
          </a:p>
        </p:txBody>
      </p:sp>
      <p:sp>
        <p:nvSpPr>
          <p:cNvPr id="196" name="Google Shape;196;p2"/>
          <p:cNvSpPr txBox="1"/>
          <p:nvPr/>
        </p:nvSpPr>
        <p:spPr>
          <a:xfrm>
            <a:off x="166075" y="79175"/>
            <a:ext cx="8793600" cy="297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0" name="Shape 200"/>
        <p:cNvGrpSpPr/>
        <p:nvPr/>
      </p:nvGrpSpPr>
      <p:grpSpPr>
        <a:xfrm>
          <a:off x="0" y="0"/>
          <a:ext cx="0" cy="0"/>
          <a:chOff x="0" y="0"/>
          <a:chExt cx="0" cy="0"/>
        </a:xfrm>
      </p:grpSpPr>
      <p:sp>
        <p:nvSpPr>
          <p:cNvPr id="201" name="Google Shape;201;p3"/>
          <p:cNvSpPr txBox="1"/>
          <p:nvPr>
            <p:ph type="title"/>
          </p:nvPr>
        </p:nvSpPr>
        <p:spPr>
          <a:xfrm>
            <a:off x="729450" y="1322450"/>
            <a:ext cx="7010100" cy="35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200"/>
              <a:t>Overview</a:t>
            </a:r>
            <a:endParaRPr sz="1200"/>
          </a:p>
        </p:txBody>
      </p:sp>
      <p:sp>
        <p:nvSpPr>
          <p:cNvPr id="202" name="Google Shape;202;p3"/>
          <p:cNvSpPr txBox="1"/>
          <p:nvPr>
            <p:ph idx="4294967295" type="body"/>
          </p:nvPr>
        </p:nvSpPr>
        <p:spPr>
          <a:xfrm>
            <a:off x="729450" y="1749350"/>
            <a:ext cx="7010100" cy="2628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300"/>
              <a:buNone/>
            </a:pPr>
            <a:r>
              <a:rPr lang="en-GB" sz="3000">
                <a:solidFill>
                  <a:srgbClr val="FFFFFF"/>
                </a:solidFill>
              </a:rPr>
              <a:t>We present a point by point analysis of the key trends, opportunities, challenges, and growth drivers of the tyre market and the economics associated with it. </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
          <p:cNvSpPr txBox="1"/>
          <p:nvPr>
            <p:ph type="title"/>
          </p:nvPr>
        </p:nvSpPr>
        <p:spPr>
          <a:xfrm>
            <a:off x="729450" y="2056375"/>
            <a:ext cx="52032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4800"/>
              <a:buNone/>
            </a:pPr>
            <a:r>
              <a:rPr lang="en-GB"/>
              <a:t>Understanding the market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
          <p:cNvSpPr txBox="1"/>
          <p:nvPr>
            <p:ph type="title"/>
          </p:nvPr>
        </p:nvSpPr>
        <p:spPr>
          <a:xfrm>
            <a:off x="730725" y="1318650"/>
            <a:ext cx="3893400" cy="68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Market division</a:t>
            </a:r>
            <a:endParaRPr/>
          </a:p>
          <a:p>
            <a:pPr indent="0" lvl="0" marL="0" rtl="0" algn="l">
              <a:lnSpc>
                <a:spcPct val="100000"/>
              </a:lnSpc>
              <a:spcBef>
                <a:spcPts val="0"/>
              </a:spcBef>
              <a:spcAft>
                <a:spcPts val="0"/>
              </a:spcAft>
              <a:buSzPts val="2600"/>
              <a:buNone/>
            </a:pPr>
            <a:r>
              <a:t/>
            </a:r>
            <a:endParaRPr b="0"/>
          </a:p>
        </p:txBody>
      </p:sp>
      <p:sp>
        <p:nvSpPr>
          <p:cNvPr id="213" name="Google Shape;213;p5"/>
          <p:cNvSpPr txBox="1"/>
          <p:nvPr>
            <p:ph idx="1" type="body"/>
          </p:nvPr>
        </p:nvSpPr>
        <p:spPr>
          <a:xfrm>
            <a:off x="721225" y="2005350"/>
            <a:ext cx="3355200" cy="295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sz="1200">
                <a:solidFill>
                  <a:srgbClr val="000000"/>
                </a:solidFill>
              </a:rPr>
              <a:t>The demand for tyres originates from two types of end users </a:t>
            </a:r>
            <a:endParaRPr sz="1200">
              <a:solidFill>
                <a:srgbClr val="000000"/>
              </a:solidFill>
            </a:endParaRPr>
          </a:p>
          <a:p>
            <a:pPr indent="-304800" lvl="0" marL="457200" rtl="0" algn="just">
              <a:lnSpc>
                <a:spcPct val="115000"/>
              </a:lnSpc>
              <a:spcBef>
                <a:spcPts val="1600"/>
              </a:spcBef>
              <a:spcAft>
                <a:spcPts val="0"/>
              </a:spcAft>
              <a:buClr>
                <a:srgbClr val="000000"/>
              </a:buClr>
              <a:buSzPts val="1200"/>
              <a:buChar char="●"/>
            </a:pPr>
            <a:r>
              <a:rPr lang="en-GB" sz="1200">
                <a:solidFill>
                  <a:srgbClr val="000000"/>
                </a:solidFill>
              </a:rPr>
              <a:t>OEMs  and</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GB" sz="1200">
                <a:solidFill>
                  <a:srgbClr val="000000"/>
                </a:solidFill>
              </a:rPr>
              <a:t> replacement market</a:t>
            </a:r>
            <a:endParaRPr sz="1200">
              <a:solidFill>
                <a:srgbClr val="000000"/>
              </a:solidFill>
            </a:endParaRPr>
          </a:p>
          <a:p>
            <a:pPr indent="0" lvl="0" marL="0" rtl="0" algn="just">
              <a:lnSpc>
                <a:spcPct val="115000"/>
              </a:lnSpc>
              <a:spcBef>
                <a:spcPts val="1600"/>
              </a:spcBef>
              <a:spcAft>
                <a:spcPts val="0"/>
              </a:spcAft>
              <a:buSzPts val="1300"/>
              <a:buNone/>
            </a:pPr>
            <a:r>
              <a:rPr lang="en-GB" sz="1200">
                <a:solidFill>
                  <a:srgbClr val="000000"/>
                </a:solidFill>
              </a:rPr>
              <a:t>The Indian tyre market is dominated by demand from the replacement segment, contributing around 70 percent of the total volume, while the remaining 30 percent is accounted for by OEMs.</a:t>
            </a:r>
            <a:endParaRPr sz="1200">
              <a:solidFill>
                <a:srgbClr val="000000"/>
              </a:solidFill>
            </a:endParaRPr>
          </a:p>
          <a:p>
            <a:pPr indent="0" lvl="0" marL="0" rtl="0" algn="just">
              <a:lnSpc>
                <a:spcPct val="115000"/>
              </a:lnSpc>
              <a:spcBef>
                <a:spcPts val="1600"/>
              </a:spcBef>
              <a:spcAft>
                <a:spcPts val="1600"/>
              </a:spcAft>
              <a:buSzPts val="1300"/>
              <a:buNone/>
            </a:pPr>
            <a:r>
              <a:t/>
            </a:r>
            <a:endParaRPr sz="1100">
              <a:solidFill>
                <a:srgbClr val="000000"/>
              </a:solidFill>
            </a:endParaRPr>
          </a:p>
        </p:txBody>
      </p:sp>
      <p:pic>
        <p:nvPicPr>
          <p:cNvPr id="214" name="Google Shape;214;p5"/>
          <p:cNvPicPr preferRelativeResize="0"/>
          <p:nvPr/>
        </p:nvPicPr>
        <p:blipFill rotWithShape="1">
          <a:blip r:embed="rId3">
            <a:alphaModFix/>
          </a:blip>
          <a:srcRect b="0" l="0" r="0" t="0"/>
          <a:stretch/>
        </p:blipFill>
        <p:spPr>
          <a:xfrm>
            <a:off x="4109550" y="2005350"/>
            <a:ext cx="2997900" cy="2790500"/>
          </a:xfrm>
          <a:prstGeom prst="rect">
            <a:avLst/>
          </a:prstGeom>
          <a:noFill/>
          <a:ln>
            <a:noFill/>
          </a:ln>
        </p:spPr>
      </p:pic>
      <p:pic>
        <p:nvPicPr>
          <p:cNvPr id="215" name="Google Shape;215;p5"/>
          <p:cNvPicPr preferRelativeResize="0"/>
          <p:nvPr/>
        </p:nvPicPr>
        <p:blipFill rotWithShape="1">
          <a:blip r:embed="rId4">
            <a:alphaModFix/>
          </a:blip>
          <a:srcRect b="0" l="0" r="0" t="0"/>
          <a:stretch/>
        </p:blipFill>
        <p:spPr>
          <a:xfrm>
            <a:off x="7292000" y="2338825"/>
            <a:ext cx="1635350" cy="276225"/>
          </a:xfrm>
          <a:prstGeom prst="rect">
            <a:avLst/>
          </a:prstGeom>
          <a:noFill/>
          <a:ln>
            <a:noFill/>
          </a:ln>
        </p:spPr>
      </p:pic>
      <p:pic>
        <p:nvPicPr>
          <p:cNvPr id="216" name="Google Shape;216;p5"/>
          <p:cNvPicPr preferRelativeResize="0"/>
          <p:nvPr/>
        </p:nvPicPr>
        <p:blipFill rotWithShape="1">
          <a:blip r:embed="rId5">
            <a:alphaModFix/>
          </a:blip>
          <a:srcRect b="0" l="0" r="0" t="0"/>
          <a:stretch/>
        </p:blipFill>
        <p:spPr>
          <a:xfrm>
            <a:off x="7292000" y="2615038"/>
            <a:ext cx="1635350" cy="157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6"/>
          <p:cNvSpPr txBox="1"/>
          <p:nvPr>
            <p:ph type="title"/>
          </p:nvPr>
        </p:nvSpPr>
        <p:spPr>
          <a:xfrm>
            <a:off x="730725" y="13186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Demand and Supply</a:t>
            </a:r>
            <a:endParaRPr b="0"/>
          </a:p>
        </p:txBody>
      </p:sp>
      <p:sp>
        <p:nvSpPr>
          <p:cNvPr id="222" name="Google Shape;222;p6"/>
          <p:cNvSpPr txBox="1"/>
          <p:nvPr>
            <p:ph idx="1" type="body"/>
          </p:nvPr>
        </p:nvSpPr>
        <p:spPr>
          <a:xfrm>
            <a:off x="721225" y="2434125"/>
            <a:ext cx="3893400" cy="2089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000000"/>
              </a:buClr>
              <a:buSzPts val="1100"/>
              <a:buChar char="●"/>
            </a:pPr>
            <a:r>
              <a:rPr lang="en-GB" sz="1100">
                <a:solidFill>
                  <a:srgbClr val="000000"/>
                </a:solidFill>
              </a:rPr>
              <a:t>Around 250 raw materials are put together to make a simple tyre, from which very few are cost generating.</a:t>
            </a:r>
            <a:endParaRPr sz="1100">
              <a:solidFill>
                <a:srgbClr val="000000"/>
              </a:solidFill>
            </a:endParaRPr>
          </a:p>
          <a:p>
            <a:pPr indent="0" lvl="0" marL="457200" rtl="0" algn="l">
              <a:lnSpc>
                <a:spcPct val="100000"/>
              </a:lnSpc>
              <a:spcBef>
                <a:spcPts val="0"/>
              </a:spcBef>
              <a:spcAft>
                <a:spcPts val="0"/>
              </a:spcAft>
              <a:buSzPts val="1300"/>
              <a:buNone/>
            </a:pPr>
            <a:r>
              <a:t/>
            </a:r>
            <a:endParaRPr sz="1100">
              <a:solidFill>
                <a:srgbClr val="000000"/>
              </a:solidFill>
            </a:endParaRPr>
          </a:p>
          <a:p>
            <a:pPr indent="-298450" lvl="0" marL="457200" rtl="0" algn="just">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ICRA said "Tyre demand is estimated to grow by 7-9 per cent over the next five years (FY 2019-23) supported by favourable outlook for the domestic automotive industry." Expanding automobile industry and increasing automobile sales are major factors which boosts demand for tyres in India. </a:t>
            </a:r>
            <a:endParaRPr sz="1100">
              <a:solidFill>
                <a:srgbClr val="000000"/>
              </a:solidFill>
            </a:endParaRPr>
          </a:p>
        </p:txBody>
      </p:sp>
      <p:pic>
        <p:nvPicPr>
          <p:cNvPr id="223" name="Google Shape;223;p6"/>
          <p:cNvPicPr preferRelativeResize="0"/>
          <p:nvPr/>
        </p:nvPicPr>
        <p:blipFill rotWithShape="1">
          <a:blip r:embed="rId3">
            <a:alphaModFix/>
          </a:blip>
          <a:srcRect b="0" l="0" r="0" t="0"/>
          <a:stretch/>
        </p:blipFill>
        <p:spPr>
          <a:xfrm>
            <a:off x="5216450" y="2230237"/>
            <a:ext cx="3143650" cy="2497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solidFill>
                  <a:srgbClr val="000000"/>
                </a:solidFill>
              </a:rPr>
              <a:t>GDP contribution: </a:t>
            </a:r>
            <a:endParaRPr sz="800"/>
          </a:p>
        </p:txBody>
      </p:sp>
      <p:sp>
        <p:nvSpPr>
          <p:cNvPr id="229" name="Google Shape;229;p7"/>
          <p:cNvSpPr txBox="1"/>
          <p:nvPr/>
        </p:nvSpPr>
        <p:spPr>
          <a:xfrm>
            <a:off x="4272125" y="2101663"/>
            <a:ext cx="4468500" cy="24576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0"/>
              </a:spcBef>
              <a:spcAft>
                <a:spcPts val="0"/>
              </a:spcAft>
              <a:buClr>
                <a:srgbClr val="000000"/>
              </a:buClr>
              <a:buSzPts val="1200"/>
              <a:buFont typeface="Lato"/>
              <a:buChar char="●"/>
            </a:pPr>
            <a:r>
              <a:rPr b="0" i="0" lang="en-GB" sz="1200" u="none" cap="none" strike="noStrike">
                <a:solidFill>
                  <a:srgbClr val="000000"/>
                </a:solidFill>
                <a:latin typeface="Lato"/>
                <a:ea typeface="Lato"/>
                <a:cs typeface="Lato"/>
                <a:sym typeface="Lato"/>
              </a:rPr>
              <a:t>Tyre industry contributes to ~3% of manufacturing GDP and ~0.5% of total GDP.</a:t>
            </a:r>
            <a:endParaRPr b="0" i="0" sz="1200" u="none" cap="none" strike="noStrike">
              <a:solidFill>
                <a:srgbClr val="000000"/>
              </a:solidFill>
              <a:latin typeface="Lato"/>
              <a:ea typeface="Lato"/>
              <a:cs typeface="Lato"/>
              <a:sym typeface="La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a:ea typeface="Lato"/>
              <a:cs typeface="Lato"/>
              <a:sym typeface="Lato"/>
            </a:endParaRPr>
          </a:p>
          <a:p>
            <a:pPr indent="-304800" lvl="0" marL="457200" marR="0" rtl="0" algn="just">
              <a:lnSpc>
                <a:spcPct val="100000"/>
              </a:lnSpc>
              <a:spcBef>
                <a:spcPts val="0"/>
              </a:spcBef>
              <a:spcAft>
                <a:spcPts val="0"/>
              </a:spcAft>
              <a:buClr>
                <a:srgbClr val="000000"/>
              </a:buClr>
              <a:buSzPts val="1200"/>
              <a:buFont typeface="Lato"/>
              <a:buChar char="●"/>
            </a:pPr>
            <a:r>
              <a:rPr b="0" i="0" lang="en-GB" sz="1200" u="none" cap="none" strike="noStrike">
                <a:solidFill>
                  <a:srgbClr val="000000"/>
                </a:solidFill>
                <a:latin typeface="Lato"/>
                <a:ea typeface="Lato"/>
                <a:cs typeface="Lato"/>
                <a:sym typeface="Lato"/>
              </a:rPr>
              <a:t>Tyre industry grown as much as 2 times from 2010 -11 to 2017-18 from Rs.30000 Cr. to Rs.  59,500 Cr.</a:t>
            </a:r>
            <a:endParaRPr b="0" i="0" sz="1200" u="none" cap="none" strike="noStrike">
              <a:solidFill>
                <a:srgbClr val="000000"/>
              </a:solidFill>
              <a:latin typeface="Lato"/>
              <a:ea typeface="Lato"/>
              <a:cs typeface="Lato"/>
              <a:sym typeface="Lato"/>
            </a:endParaRPr>
          </a:p>
          <a:p>
            <a:pPr indent="0" lvl="0" marL="457200" marR="0" rtl="0" algn="just">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 </a:t>
            </a:r>
            <a:endParaRPr b="0" i="0" sz="1200" u="none" cap="none" strike="noStrike">
              <a:solidFill>
                <a:srgbClr val="000000"/>
              </a:solidFill>
              <a:latin typeface="Lato"/>
              <a:ea typeface="Lato"/>
              <a:cs typeface="Lato"/>
              <a:sym typeface="Lato"/>
            </a:endParaRPr>
          </a:p>
          <a:p>
            <a:pPr indent="-311150" lvl="0" marL="457200" marR="0" rtl="0" algn="just">
              <a:lnSpc>
                <a:spcPct val="100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Truck and bus tyres contribute to 55% of total production. While passenger vehicle tyre contributes 22%, 2/3  wheeler vehicle 13% and other types of vehicle 10% of total production. </a:t>
            </a:r>
            <a:endParaRPr b="0" i="0" sz="1300" u="none" cap="none" strike="noStrike">
              <a:solidFill>
                <a:srgbClr val="000000"/>
              </a:solidFill>
              <a:latin typeface="Lato"/>
              <a:ea typeface="Lato"/>
              <a:cs typeface="Lato"/>
              <a:sym typeface="Lato"/>
            </a:endParaRPr>
          </a:p>
        </p:txBody>
      </p:sp>
      <p:pic>
        <p:nvPicPr>
          <p:cNvPr id="230" name="Google Shape;230;p7"/>
          <p:cNvPicPr preferRelativeResize="0"/>
          <p:nvPr/>
        </p:nvPicPr>
        <p:blipFill rotWithShape="1">
          <a:blip r:embed="rId3">
            <a:alphaModFix/>
          </a:blip>
          <a:srcRect b="0" l="0" r="0" t="0"/>
          <a:stretch/>
        </p:blipFill>
        <p:spPr>
          <a:xfrm>
            <a:off x="304775" y="2101725"/>
            <a:ext cx="3921850" cy="245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txBox="1"/>
          <p:nvPr>
            <p:ph idx="4294967295" type="ctrTitle"/>
          </p:nvPr>
        </p:nvSpPr>
        <p:spPr>
          <a:xfrm>
            <a:off x="729450" y="1322450"/>
            <a:ext cx="76881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Raleway"/>
              <a:buNone/>
            </a:pPr>
            <a:r>
              <a:rPr b="1" i="0" lang="en-GB" sz="3100" u="none" cap="none" strike="noStrike">
                <a:solidFill>
                  <a:srgbClr val="000000"/>
                </a:solidFill>
                <a:latin typeface="Raleway"/>
                <a:ea typeface="Raleway"/>
                <a:cs typeface="Raleway"/>
                <a:sym typeface="Raleway"/>
              </a:rPr>
              <a:t>Tyres as Dependent Demanded Goods</a:t>
            </a:r>
            <a:endParaRPr b="1" i="0" sz="3100" u="none" cap="none" strike="noStrike">
              <a:solidFill>
                <a:srgbClr val="000000"/>
              </a:solidFill>
              <a:latin typeface="Raleway"/>
              <a:ea typeface="Raleway"/>
              <a:cs typeface="Raleway"/>
              <a:sym typeface="Raleway"/>
            </a:endParaRPr>
          </a:p>
        </p:txBody>
      </p:sp>
      <p:sp>
        <p:nvSpPr>
          <p:cNvPr id="236" name="Google Shape;236;p8"/>
          <p:cNvSpPr txBox="1"/>
          <p:nvPr>
            <p:ph idx="4294967295" type="subTitle"/>
          </p:nvPr>
        </p:nvSpPr>
        <p:spPr>
          <a:xfrm>
            <a:off x="729450" y="1928825"/>
            <a:ext cx="4941000" cy="25911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Lato"/>
              <a:buChar char="●"/>
            </a:pPr>
            <a:r>
              <a:rPr b="0" i="0" lang="en-GB" sz="1400" u="none" cap="none" strike="noStrike">
                <a:solidFill>
                  <a:srgbClr val="000000"/>
                </a:solidFill>
                <a:latin typeface="Lato"/>
                <a:ea typeface="Lato"/>
                <a:cs typeface="Lato"/>
                <a:sym typeface="Lato"/>
              </a:rPr>
              <a:t>Price of the other Goods, which is not associated as raw goods to this market  may impact upon tyre markets</a:t>
            </a:r>
            <a:endParaRPr b="0" i="0" sz="1400" u="none" cap="none" strike="noStrike">
              <a:solidFill>
                <a:srgbClr val="000000"/>
              </a:solidFill>
              <a:latin typeface="Lato"/>
              <a:ea typeface="Lato"/>
              <a:cs typeface="Lato"/>
              <a:sym typeface="Lato"/>
            </a:endParaRPr>
          </a:p>
          <a:p>
            <a:pPr indent="-317500" lvl="0" marL="457200" marR="0" rtl="0" algn="just">
              <a:lnSpc>
                <a:spcPct val="115000"/>
              </a:lnSpc>
              <a:spcBef>
                <a:spcPts val="0"/>
              </a:spcBef>
              <a:spcAft>
                <a:spcPts val="0"/>
              </a:spcAft>
              <a:buClr>
                <a:srgbClr val="000000"/>
              </a:buClr>
              <a:buSzPts val="1400"/>
              <a:buFont typeface="Lato"/>
              <a:buChar char="●"/>
            </a:pPr>
            <a:r>
              <a:rPr b="0" i="0" lang="en-GB" sz="1400" u="none" cap="none" strike="noStrike">
                <a:solidFill>
                  <a:srgbClr val="000000"/>
                </a:solidFill>
                <a:latin typeface="Lato"/>
                <a:ea typeface="Lato"/>
                <a:cs typeface="Lato"/>
                <a:sym typeface="Lato"/>
              </a:rPr>
              <a:t>Tyre stock market is much more complex due to its dependencies.</a:t>
            </a:r>
            <a:endParaRPr b="0" i="0" sz="1400" u="none" cap="none" strike="noStrike">
              <a:solidFill>
                <a:srgbClr val="000000"/>
              </a:solidFill>
              <a:latin typeface="Lato"/>
              <a:ea typeface="Lato"/>
              <a:cs typeface="Lato"/>
              <a:sym typeface="Lato"/>
            </a:endParaRPr>
          </a:p>
          <a:p>
            <a:pPr indent="-317500" lvl="0" marL="457200" marR="0" rtl="0" algn="just">
              <a:lnSpc>
                <a:spcPct val="115000"/>
              </a:lnSpc>
              <a:spcBef>
                <a:spcPts val="0"/>
              </a:spcBef>
              <a:spcAft>
                <a:spcPts val="0"/>
              </a:spcAft>
              <a:buClr>
                <a:srgbClr val="000000"/>
              </a:buClr>
              <a:buSzPts val="1400"/>
              <a:buFont typeface="Lato"/>
              <a:buChar char="●"/>
            </a:pPr>
            <a:r>
              <a:rPr b="0" i="0" lang="en-GB" sz="1400" u="none" cap="none" strike="noStrike">
                <a:solidFill>
                  <a:srgbClr val="000000"/>
                </a:solidFill>
                <a:latin typeface="Lato"/>
                <a:ea typeface="Lato"/>
                <a:cs typeface="Lato"/>
                <a:sym typeface="Lato"/>
              </a:rPr>
              <a:t>Countries who produces tyres, their automobile industry  is less impacted by changes made in tyre markets but countries which imports tyres, they have larger impact upon country’s automobile industries (Example: India/Bangladesh).</a:t>
            </a:r>
            <a:endParaRPr b="0" i="0" sz="1400" u="none" cap="none" strike="noStrike">
              <a:solidFill>
                <a:srgbClr val="000000"/>
              </a:solidFill>
              <a:latin typeface="Lato"/>
              <a:ea typeface="Lato"/>
              <a:cs typeface="Lato"/>
              <a:sym typeface="Lato"/>
            </a:endParaRPr>
          </a:p>
          <a:p>
            <a:pPr indent="0" lvl="0" marL="0" marR="0" rtl="0" algn="just">
              <a:lnSpc>
                <a:spcPct val="115000"/>
              </a:lnSpc>
              <a:spcBef>
                <a:spcPts val="1600"/>
              </a:spcBef>
              <a:spcAft>
                <a:spcPts val="1600"/>
              </a:spcAft>
              <a:buClr>
                <a:schemeClr val="accent1"/>
              </a:buClr>
              <a:buSzPts val="1300"/>
              <a:buFont typeface="Lato"/>
              <a:buNone/>
            </a:pPr>
            <a:r>
              <a:t/>
            </a:r>
            <a:endParaRPr b="0" i="0" sz="1400" u="none" cap="none" strike="noStrike">
              <a:solidFill>
                <a:srgbClr val="000000"/>
              </a:solidFill>
              <a:latin typeface="Lato"/>
              <a:ea typeface="Lato"/>
              <a:cs typeface="Lato"/>
              <a:sym typeface="Lato"/>
            </a:endParaRPr>
          </a:p>
        </p:txBody>
      </p:sp>
      <p:pic>
        <p:nvPicPr>
          <p:cNvPr id="237" name="Google Shape;237;p8"/>
          <p:cNvPicPr preferRelativeResize="0"/>
          <p:nvPr/>
        </p:nvPicPr>
        <p:blipFill rotWithShape="1">
          <a:blip r:embed="rId3">
            <a:alphaModFix/>
          </a:blip>
          <a:srcRect b="0" l="0" r="0" t="0"/>
          <a:stretch/>
        </p:blipFill>
        <p:spPr>
          <a:xfrm>
            <a:off x="5787375" y="2257801"/>
            <a:ext cx="3129825" cy="1730725"/>
          </a:xfrm>
          <a:prstGeom prst="rect">
            <a:avLst/>
          </a:prstGeom>
          <a:noFill/>
          <a:ln>
            <a:noFill/>
          </a:ln>
        </p:spPr>
      </p:pic>
      <p:sp>
        <p:nvSpPr>
          <p:cNvPr id="238" name="Google Shape;238;p8"/>
          <p:cNvSpPr txBox="1"/>
          <p:nvPr/>
        </p:nvSpPr>
        <p:spPr>
          <a:xfrm>
            <a:off x="8651400" y="4769100"/>
            <a:ext cx="4926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Lato"/>
                <a:ea typeface="Lato"/>
                <a:cs typeface="Lato"/>
                <a:sym typeface="Lato"/>
                <a:hlinkClick r:id="rId4"/>
              </a:rPr>
              <a:t>link</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2" name="Shape 242"/>
        <p:cNvGrpSpPr/>
        <p:nvPr/>
      </p:nvGrpSpPr>
      <p:grpSpPr>
        <a:xfrm>
          <a:off x="0" y="0"/>
          <a:ext cx="0" cy="0"/>
          <a:chOff x="0" y="0"/>
          <a:chExt cx="0" cy="0"/>
        </a:xfrm>
      </p:grpSpPr>
      <p:sp>
        <p:nvSpPr>
          <p:cNvPr id="243" name="Google Shape;243;p9"/>
          <p:cNvSpPr txBox="1"/>
          <p:nvPr>
            <p:ph idx="4294967295" type="body"/>
          </p:nvPr>
        </p:nvSpPr>
        <p:spPr>
          <a:xfrm>
            <a:off x="738175" y="2031900"/>
            <a:ext cx="7010100" cy="17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GB" sz="4800">
                <a:solidFill>
                  <a:schemeClr val="lt1"/>
                </a:solidFill>
                <a:latin typeface="Raleway"/>
                <a:ea typeface="Raleway"/>
                <a:cs typeface="Raleway"/>
                <a:sym typeface="Raleway"/>
              </a:rPr>
              <a:t>Indian Tyre</a:t>
            </a:r>
            <a:endParaRPr b="1" sz="4800">
              <a:solidFill>
                <a:schemeClr val="lt1"/>
              </a:solidFill>
              <a:latin typeface="Raleway"/>
              <a:ea typeface="Raleway"/>
              <a:cs typeface="Raleway"/>
              <a:sym typeface="Raleway"/>
            </a:endParaRPr>
          </a:p>
          <a:p>
            <a:pPr indent="0" lvl="0" marL="0" rtl="0" algn="l">
              <a:lnSpc>
                <a:spcPct val="100000"/>
              </a:lnSpc>
              <a:spcBef>
                <a:spcPts val="0"/>
              </a:spcBef>
              <a:spcAft>
                <a:spcPts val="0"/>
              </a:spcAft>
              <a:buSzPts val="1300"/>
              <a:buNone/>
            </a:pPr>
            <a:r>
              <a:rPr b="1" lang="en-GB" sz="4800">
                <a:solidFill>
                  <a:schemeClr val="lt1"/>
                </a:solidFill>
                <a:latin typeface="Raleway"/>
                <a:ea typeface="Raleway"/>
                <a:cs typeface="Raleway"/>
                <a:sym typeface="Raleway"/>
              </a:rPr>
              <a:t>Industry</a:t>
            </a:r>
            <a:endParaRPr b="1" sz="4800">
              <a:solidFill>
                <a:schemeClr val="lt1"/>
              </a:solidFill>
              <a:latin typeface="Raleway"/>
              <a:ea typeface="Raleway"/>
              <a:cs typeface="Raleway"/>
              <a:sym typeface="Raleway"/>
            </a:endParaRPr>
          </a:p>
          <a:p>
            <a:pPr indent="0" lvl="0" marL="0" rtl="0" algn="l">
              <a:lnSpc>
                <a:spcPct val="100000"/>
              </a:lnSpc>
              <a:spcBef>
                <a:spcPts val="0"/>
              </a:spcBef>
              <a:spcAft>
                <a:spcPts val="0"/>
              </a:spcAft>
              <a:buSzPts val="1300"/>
              <a:buNone/>
            </a:pPr>
            <a:r>
              <a:t/>
            </a:r>
            <a:endParaRPr sz="3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